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80" r:id="rId3"/>
    <p:sldId id="541" r:id="rId4"/>
    <p:sldId id="544" r:id="rId5"/>
    <p:sldId id="485" r:id="rId6"/>
    <p:sldId id="486" r:id="rId7"/>
    <p:sldId id="401" r:id="rId8"/>
    <p:sldId id="511" r:id="rId9"/>
    <p:sldId id="512" r:id="rId10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57" userDrawn="1">
          <p15:clr>
            <a:srgbClr val="A4A3A4"/>
          </p15:clr>
        </p15:guide>
        <p15:guide id="2" pos="2256" userDrawn="1">
          <p15:clr>
            <a:srgbClr val="A4A3A4"/>
          </p15:clr>
        </p15:guide>
        <p15:guide id="3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76649" autoAdjust="0"/>
  </p:normalViewPr>
  <p:slideViewPr>
    <p:cSldViewPr>
      <p:cViewPr varScale="1">
        <p:scale>
          <a:sx n="55" d="100"/>
          <a:sy n="55" d="100"/>
        </p:scale>
        <p:origin x="-96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2708"/>
    </p:cViewPr>
  </p:sorterViewPr>
  <p:notesViewPr>
    <p:cSldViewPr>
      <p:cViewPr varScale="1">
        <p:scale>
          <a:sx n="83" d="100"/>
          <a:sy n="83" d="100"/>
        </p:scale>
        <p:origin x="-3234" y="-102"/>
      </p:cViewPr>
      <p:guideLst>
        <p:guide orient="horz" pos="2957"/>
        <p:guide pos="2256"/>
        <p:guide pos="223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" y="10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37" y="10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/>
          <a:lstStyle>
            <a:lvl1pPr algn="r">
              <a:defRPr sz="1200"/>
            </a:lvl1pPr>
          </a:lstStyle>
          <a:p>
            <a:fld id="{5058A11D-5324-40A5-98F4-33BBA03472C3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" y="8916992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37" y="8916992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 anchor="b"/>
          <a:lstStyle>
            <a:lvl1pPr algn="r">
              <a:defRPr sz="1200"/>
            </a:lvl1pPr>
          </a:lstStyle>
          <a:p>
            <a:fld id="{560F79DA-4C81-4C16-9018-1CDE53E360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087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" y="10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37" y="10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/>
          <a:lstStyle>
            <a:lvl1pPr algn="r">
              <a:defRPr sz="1200"/>
            </a:lvl1pPr>
          </a:lstStyle>
          <a:p>
            <a:fld id="{EC4448CF-C5D6-4DB8-BAE6-8B2A31731ABB}" type="datetimeFigureOut">
              <a:rPr lang="en-US" smtClean="0"/>
              <a:pPr/>
              <a:t>6/2/2017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96" tIns="45595" rIns="91196" bIns="4559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21" y="4459293"/>
            <a:ext cx="5683247" cy="4224337"/>
          </a:xfrm>
          <a:prstGeom prst="rect">
            <a:avLst/>
          </a:prstGeom>
        </p:spPr>
        <p:txBody>
          <a:bodyPr vert="horz" lIns="91196" tIns="45595" rIns="91196" bIns="4559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" y="8916992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37" y="8916992"/>
            <a:ext cx="3078163" cy="469901"/>
          </a:xfrm>
          <a:prstGeom prst="rect">
            <a:avLst/>
          </a:prstGeom>
        </p:spPr>
        <p:txBody>
          <a:bodyPr vert="horz" lIns="91196" tIns="45595" rIns="91196" bIns="45595" rtlCol="0" anchor="b"/>
          <a:lstStyle>
            <a:lvl1pPr algn="r">
              <a:defRPr sz="1200"/>
            </a:lvl1pPr>
          </a:lstStyle>
          <a:p>
            <a:fld id="{DCCFDFEC-2158-4D6D-8709-10E2CFEA00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764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FDFEC-2158-4D6D-8709-10E2CFEA001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3771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FDFEC-2158-4D6D-8709-10E2CFEA001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4391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FDFEC-2158-4D6D-8709-10E2CFEA001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7510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8BA6-F0AA-4172-8E5D-C6628E0698AA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2A145-0836-4ED8-A227-330CE2BE04C4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91DC-2D8E-4586-9FD3-D58B70EBDDE5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1553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986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630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0774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3504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270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9993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0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2C008-424C-4C16-A382-8A8A4AE80B76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506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4426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742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7893-ACF2-4C67-866C-C39401F6444B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0C48-78C8-4CE9-BF8D-197C400AFB31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FFDE-268D-47E8-AD1F-D98F1121490F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70CCD-5091-4F0F-BD9F-86F3DF45D5D5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7F361-DF4C-46D9-9443-C1D415068BF9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DFD45-CBDB-4FC6-A3F7-EAFD3571FAD2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C33C-D91C-4F8E-BD20-03749BB27FE5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9AA1D-A54B-462F-8791-0884E3F6F170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Page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FADC0-C94A-4948-BC1E-4D92E46797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43913-6B5B-44C2-8E11-E40B0BBDB7A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111B8-B172-4736-BCE6-B866A75BBE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50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ORSANCO</a:t>
            </a:r>
            <a:br>
              <a:rPr lang="en-US" b="1" dirty="0" smtClean="0">
                <a:solidFill>
                  <a:schemeClr val="tx2"/>
                </a:solidFill>
              </a:rPr>
            </a:b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214 Technical Committee Meeting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Chief Engineer’s Report</a:t>
            </a:r>
          </a:p>
          <a:p>
            <a:pPr algn="ctr">
              <a:buNone/>
            </a:pPr>
            <a:endParaRPr lang="en-US" sz="36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5 Year Revenue &amp; Expenditure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Forecast Overview</a:t>
            </a:r>
            <a:endParaRPr lang="en-US" sz="3600" b="1" dirty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1" y="152400"/>
            <a:ext cx="914399" cy="7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z="1000" smtClean="0">
                <a:solidFill>
                  <a:schemeClr val="tx1"/>
                </a:solidFill>
              </a:rPr>
              <a:pPr/>
              <a:t>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4529-A5DB-4631-85B6-F43A0A2FDD30}" type="datetime8">
              <a:rPr lang="en-US" smtClean="0"/>
              <a:pPr/>
              <a:t>6/2/2017 7:59 AM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1" y="152400"/>
            <a:ext cx="914399" cy="7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0514-E3A7-441A-86F3-FFB361C60727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5534544"/>
              </p:ext>
            </p:extLst>
          </p:nvPr>
        </p:nvGraphicFramePr>
        <p:xfrm>
          <a:off x="379379" y="-12970"/>
          <a:ext cx="8305800" cy="6410864"/>
        </p:xfrm>
        <a:graphic>
          <a:graphicData uri="http://schemas.openxmlformats.org/drawingml/2006/table">
            <a:tbl>
              <a:tblPr/>
              <a:tblGrid>
                <a:gridCol w="638123"/>
                <a:gridCol w="2474429"/>
                <a:gridCol w="763713"/>
                <a:gridCol w="122194"/>
                <a:gridCol w="763713"/>
                <a:gridCol w="122194"/>
                <a:gridCol w="763713"/>
                <a:gridCol w="122194"/>
                <a:gridCol w="763713"/>
                <a:gridCol w="122194"/>
                <a:gridCol w="763713"/>
                <a:gridCol w="122194"/>
                <a:gridCol w="763713"/>
              </a:tblGrid>
              <a:tr h="248857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Five Year Base Revenue &amp; Expenditure Forecast </a:t>
                      </a:r>
                      <a:r>
                        <a:rPr lang="en-US" sz="12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FY18 </a:t>
                      </a:r>
                      <a:r>
                        <a:rPr lang="en-US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FY22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FY22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Payroll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1,211,773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1,185,640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1,194,186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1,209,113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1,224,227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1,239,530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Benefits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735,765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673,425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689,461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711,370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736,163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762,772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Travel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328,232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311,564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360,462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330,155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330,472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337,082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Supplies/Utilities/Mgt.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464,882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417,949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412,648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390,201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395,505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403,415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Equipment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46,691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68,691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64,000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57,000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24,000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57,000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Analytical lab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305,722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185,493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175,175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180,430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201,843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207,899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Contractual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464,713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454,160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570,304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537,686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523,200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530,564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20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 Expenditures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3,557,778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3,296,922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3,466,235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3,415,956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3,435,410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3,538,261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20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State Funding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1,404,400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1,418,400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1,439,700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1,439,700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1,439,700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1,439,700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Federal 106 Funding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1,379,000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1,379,000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1,379,000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1,379,000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1,379,000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1,379,000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Additional 106 Funding Increases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114,000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126,000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342,000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96,000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SRF Set Aside (Sourcewater Protection)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Other Federal Funding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32,976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Ohio River Stakeholder Contribution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Other &amp; Special Project Funding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456,325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282,739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313,200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315,400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312,700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315,000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 Revenues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3,386,701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3,206,139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3,473,900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3,230,100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3,131,400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3,133,700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300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300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244062"/>
                          </a:solidFill>
                          <a:effectLst/>
                          <a:latin typeface="Calibri" panose="020F0502020204030204" pitchFamily="34" charset="0"/>
                        </a:rPr>
                        <a:t>Net Income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(Loss) </a:t>
                      </a:r>
                      <a:r>
                        <a:rPr lang="en-US" sz="1000" b="1" i="0" u="none" strike="noStrike">
                          <a:solidFill>
                            <a:srgbClr val="244062"/>
                          </a:solidFill>
                          <a:effectLst/>
                          <a:latin typeface="Calibri" panose="020F0502020204030204" pitchFamily="34" charset="0"/>
                        </a:rPr>
                        <a:t>Before Transfers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(171,077)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(90,783)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  7,665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(185,856)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(304,010)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(404,561)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Carryover into Fiscal 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2,236,380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2,136,517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2,045,733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2,114,424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1,928,568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1,624,558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407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Encumbered Project Resources;</a:t>
                      </a:r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Use </a:t>
                      </a:r>
                      <a:r>
                        <a:rPr lang="en-US" sz="1000" b="1" i="0" u="none" strike="noStrike">
                          <a:solidFill>
                            <a:srgbClr val="244062"/>
                          </a:solidFill>
                          <a:effectLst/>
                          <a:latin typeface="Calibri" panose="020F0502020204030204" pitchFamily="34" charset="0"/>
                        </a:rPr>
                        <a:t>or Add</a:t>
                      </a:r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  84,983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106,209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  51,987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Unencumbered Resources;</a:t>
                      </a:r>
                      <a:r>
                        <a:rPr lang="en-US" sz="1000" b="1" i="0" u="none" strike="noStrike">
                          <a:solidFill>
                            <a:srgbClr val="0F243E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Use </a:t>
                      </a:r>
                      <a:r>
                        <a:rPr lang="en-US" sz="1000" b="1" i="0" u="none" strike="noStrike">
                          <a:solidFill>
                            <a:srgbClr val="244062"/>
                          </a:solidFill>
                          <a:effectLst/>
                          <a:latin typeface="Calibri" panose="020F0502020204030204" pitchFamily="34" charset="0"/>
                        </a:rPr>
                        <a:t>or Add</a:t>
                      </a:r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  14,880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  15,425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    120,678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185,856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304,010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404,561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Carryover Into Next Fiscal 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2,136,517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2,045,733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2,114,424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1,928,568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1,624,558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  1,219,998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Unencumbered Resources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$902,550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$917,975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$1,038,653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$852,797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$548,787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$144,227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Restricted Reserves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$992,000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$992,000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$992,000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$992,000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$992,000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$992,000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Encumbered Project Resources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$241,967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$135,758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$83,771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$83,771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$83,771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$83,771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094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$2,136,517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$2,045,733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$2,114,424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$1,928,568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$1,624,558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$1,219,998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5026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1066"/>
            <a:ext cx="6858000" cy="957943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Five Year Incremental Reductions Developed for Revenue &amp; Expenditure Forecasted Gap</a:t>
            </a:r>
            <a:endParaRPr lang="en-US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323474"/>
            <a:ext cx="6858000" cy="5374105"/>
          </a:xfrm>
        </p:spPr>
        <p:txBody>
          <a:bodyPr>
            <a:normAutofit/>
          </a:bodyPr>
          <a:lstStyle/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617050" y="1088038"/>
          <a:ext cx="7904748" cy="579782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436644"/>
                <a:gridCol w="833188"/>
                <a:gridCol w="2634916"/>
              </a:tblGrid>
              <a:tr h="252396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2060"/>
                          </a:solidFill>
                        </a:rPr>
                        <a:t>Expenditure Reduction</a:t>
                      </a:r>
                      <a:endParaRPr lang="en-US" sz="120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64501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Eliminate Nutrient Criteria at Biological Sites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$14,553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64501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Eliminate Water Chemistry at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</a:rPr>
                        <a:t> Biological Sites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$13,180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64501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Eliminate Upstream Bacteria Monitoring at CSO Locations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$15,000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36457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Reduce Clean Metals to Quarterly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$27,716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64501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Eliminate Tributaries from Bimonthly Sampling Program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dirty="0" smtClean="0">
                          <a:solidFill>
                            <a:srgbClr val="002060"/>
                          </a:solidFill>
                        </a:rPr>
                        <a:t>$12,083</a:t>
                      </a:r>
                      <a:endParaRPr lang="en-US" sz="1800" b="1" u="none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36457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Eliminate ODS Maintenance Agreements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$130,000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36457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Eliminate ODS Website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$25,000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36457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Reduce Fixed Stations to 12 Sites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$2,807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64501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Quarterly Monitoring Instead of Bimonthly for All Parameters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$10,005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36457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Reduce to Two Biological Pools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$51,238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  <a:tr h="469637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Reduce Fish Tissue Collection &amp; Analysis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$8,552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81" y="29221"/>
            <a:ext cx="685799" cy="7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6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000" b="1" dirty="0">
                <a:solidFill>
                  <a:schemeClr val="tx2"/>
                </a:solidFill>
              </a:rPr>
              <a:t/>
            </a:r>
            <a:br>
              <a:rPr lang="en-US" sz="3000" b="1" dirty="0">
                <a:solidFill>
                  <a:schemeClr val="tx2"/>
                </a:solidFill>
              </a:rPr>
            </a:br>
            <a:r>
              <a:rPr lang="en-US" sz="3600" b="1" dirty="0">
                <a:solidFill>
                  <a:schemeClr val="tx2"/>
                </a:solidFill>
              </a:rPr>
              <a:t>Moderate Reduction Scenario</a:t>
            </a:r>
            <a:br>
              <a:rPr lang="en-US" sz="3600" b="1" dirty="0">
                <a:solidFill>
                  <a:schemeClr val="tx2"/>
                </a:solidFill>
              </a:rPr>
            </a:br>
            <a:r>
              <a:rPr lang="en-US" sz="3000" b="1" dirty="0">
                <a:solidFill>
                  <a:schemeClr val="tx2"/>
                </a:solidFill>
              </a:rPr>
              <a:t/>
            </a:r>
            <a:br>
              <a:rPr lang="en-US" sz="3000" b="1" dirty="0">
                <a:solidFill>
                  <a:schemeClr val="tx2"/>
                </a:solidFill>
              </a:rPr>
            </a:br>
            <a:endParaRPr lang="en-US" sz="3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399"/>
          </a:xfrm>
        </p:spPr>
        <p:txBody>
          <a:bodyPr>
            <a:normAutofit lnSpcReduction="10000"/>
          </a:bodyPr>
          <a:lstStyle/>
          <a:p>
            <a:endParaRPr lang="en-US" b="1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/>
                </a:solidFill>
              </a:rPr>
              <a:t>Staff developed a list of potential sources of funding </a:t>
            </a:r>
            <a:endParaRPr lang="en-US" b="1" dirty="0" smtClean="0">
              <a:solidFill>
                <a:schemeClr val="tx2"/>
              </a:solidFill>
            </a:endParaRPr>
          </a:p>
          <a:p>
            <a:pPr marL="685800" lvl="1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2"/>
                </a:solidFill>
              </a:rPr>
              <a:t>Discussions </a:t>
            </a:r>
            <a:r>
              <a:rPr lang="en-US" b="1" dirty="0">
                <a:solidFill>
                  <a:schemeClr val="tx2"/>
                </a:solidFill>
              </a:rPr>
              <a:t>with the US </a:t>
            </a:r>
            <a:r>
              <a:rPr lang="en-US" b="1" dirty="0" smtClean="0">
                <a:solidFill>
                  <a:schemeClr val="tx2"/>
                </a:solidFill>
              </a:rPr>
              <a:t>EPA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2"/>
                </a:solidFill>
              </a:rPr>
              <a:t>Discussions with drinking water utility representatives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2"/>
                </a:solidFill>
              </a:rPr>
              <a:t>Discussions </a:t>
            </a:r>
            <a:r>
              <a:rPr lang="en-US" b="1" dirty="0">
                <a:solidFill>
                  <a:schemeClr val="tx2"/>
                </a:solidFill>
              </a:rPr>
              <a:t>with </a:t>
            </a:r>
            <a:r>
              <a:rPr lang="en-US" b="1" dirty="0" smtClean="0">
                <a:solidFill>
                  <a:schemeClr val="tx2"/>
                </a:solidFill>
              </a:rPr>
              <a:t>ORSANCO Member States</a:t>
            </a:r>
            <a:endParaRPr lang="en-US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/>
                </a:solidFill>
              </a:rPr>
              <a:t>Moderate </a:t>
            </a:r>
            <a:r>
              <a:rPr lang="en-US" b="1" dirty="0">
                <a:solidFill>
                  <a:schemeClr val="tx2"/>
                </a:solidFill>
              </a:rPr>
              <a:t>Reduction Scenario includes </a:t>
            </a:r>
            <a:r>
              <a:rPr lang="en-US" b="1" dirty="0" smtClean="0">
                <a:solidFill>
                  <a:schemeClr val="tx2"/>
                </a:solidFill>
              </a:rPr>
              <a:t>modest funding increase assumptions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/>
                </a:solidFill>
              </a:rPr>
              <a:t>Potential funding has been allocated to fund higher priority reductions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389" y="228600"/>
            <a:ext cx="685799" cy="58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F4C1D-FF09-41B2-ABAF-D2CFAA22455A}" type="datetime8">
              <a:rPr lang="en-US" smtClean="0"/>
              <a:pPr/>
              <a:t>6/2/2017 7:59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072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000" b="1" dirty="0">
                <a:solidFill>
                  <a:schemeClr val="tx2"/>
                </a:solidFill>
              </a:rPr>
              <a:t/>
            </a:r>
            <a:br>
              <a:rPr lang="en-US" sz="3000" b="1" dirty="0">
                <a:solidFill>
                  <a:schemeClr val="tx2"/>
                </a:solidFill>
              </a:rPr>
            </a:br>
            <a:r>
              <a:rPr lang="en-US" sz="3600" b="1" dirty="0">
                <a:solidFill>
                  <a:schemeClr val="tx2"/>
                </a:solidFill>
              </a:rPr>
              <a:t>Moderate Reduction Scenario</a:t>
            </a:r>
            <a:br>
              <a:rPr lang="en-US" sz="3600" b="1" dirty="0">
                <a:solidFill>
                  <a:schemeClr val="tx2"/>
                </a:solidFill>
              </a:rPr>
            </a:br>
            <a:r>
              <a:rPr lang="en-US" sz="3000" b="1" dirty="0">
                <a:solidFill>
                  <a:schemeClr val="tx2"/>
                </a:solidFill>
              </a:rPr>
              <a:t/>
            </a:r>
            <a:br>
              <a:rPr lang="en-US" sz="3000" b="1" dirty="0">
                <a:solidFill>
                  <a:schemeClr val="tx2"/>
                </a:solidFill>
              </a:rPr>
            </a:br>
            <a:endParaRPr lang="en-US" sz="3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1"/>
            <a:ext cx="8153400" cy="556259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2060"/>
                </a:solidFill>
              </a:rPr>
              <a:t>Moderate </a:t>
            </a:r>
            <a:r>
              <a:rPr lang="en-US" b="1" dirty="0">
                <a:solidFill>
                  <a:srgbClr val="002060"/>
                </a:solidFill>
              </a:rPr>
              <a:t>Reduction Scenario includes </a:t>
            </a:r>
            <a:r>
              <a:rPr lang="en-US" b="1" dirty="0" smtClean="0">
                <a:solidFill>
                  <a:srgbClr val="002060"/>
                </a:solidFill>
              </a:rPr>
              <a:t>funding increase assumptions:</a:t>
            </a:r>
            <a:endParaRPr lang="en-US" b="1" dirty="0">
              <a:solidFill>
                <a:srgbClr val="002060"/>
              </a:solidFill>
            </a:endParaRPr>
          </a:p>
          <a:p>
            <a:pPr lvl="1"/>
            <a:r>
              <a:rPr lang="en-US" sz="2900" b="1" dirty="0">
                <a:solidFill>
                  <a:srgbClr val="002060"/>
                </a:solidFill>
              </a:rPr>
              <a:t>State funding increased by </a:t>
            </a:r>
            <a:r>
              <a:rPr lang="en-US" sz="2900" b="1" dirty="0" smtClean="0">
                <a:solidFill>
                  <a:srgbClr val="002060"/>
                </a:solidFill>
              </a:rPr>
              <a:t>1.0% </a:t>
            </a:r>
            <a:r>
              <a:rPr lang="en-US" sz="2900" b="1" dirty="0">
                <a:solidFill>
                  <a:srgbClr val="002060"/>
                </a:solidFill>
              </a:rPr>
              <a:t>in </a:t>
            </a:r>
            <a:r>
              <a:rPr lang="en-US" sz="2900" b="1" dirty="0" smtClean="0">
                <a:solidFill>
                  <a:srgbClr val="002060"/>
                </a:solidFill>
              </a:rPr>
              <a:t>FY21-FY22</a:t>
            </a:r>
            <a:endParaRPr lang="en-US" sz="2900" b="1" dirty="0">
              <a:solidFill>
                <a:srgbClr val="002060"/>
              </a:solidFill>
            </a:endParaRPr>
          </a:p>
          <a:p>
            <a:pPr lvl="1"/>
            <a:r>
              <a:rPr lang="en-US" sz="2900" b="1" dirty="0">
                <a:solidFill>
                  <a:srgbClr val="002060"/>
                </a:solidFill>
              </a:rPr>
              <a:t>National Rivers and Streams funding assumed to double (</a:t>
            </a:r>
            <a:r>
              <a:rPr lang="en-US" sz="2900" b="1" dirty="0" smtClean="0">
                <a:solidFill>
                  <a:srgbClr val="002060"/>
                </a:solidFill>
              </a:rPr>
              <a:t>FY18 </a:t>
            </a:r>
            <a:r>
              <a:rPr lang="en-US" sz="2900" b="1" dirty="0">
                <a:solidFill>
                  <a:srgbClr val="002060"/>
                </a:solidFill>
              </a:rPr>
              <a:t>increase of </a:t>
            </a:r>
            <a:r>
              <a:rPr lang="en-US" sz="2900" b="1" dirty="0" smtClean="0">
                <a:solidFill>
                  <a:srgbClr val="002060"/>
                </a:solidFill>
              </a:rPr>
              <a:t>$126,000, FY19 $342,000</a:t>
            </a:r>
            <a:r>
              <a:rPr lang="en-US" sz="2900" b="1" dirty="0">
                <a:solidFill>
                  <a:srgbClr val="002060"/>
                </a:solidFill>
              </a:rPr>
              <a:t>, FY20 increase of $</a:t>
            </a:r>
            <a:r>
              <a:rPr lang="en-US" sz="2900" b="1" dirty="0" smtClean="0">
                <a:solidFill>
                  <a:srgbClr val="002060"/>
                </a:solidFill>
              </a:rPr>
              <a:t>96,000</a:t>
            </a:r>
            <a:r>
              <a:rPr lang="en-US" sz="2900" b="1" dirty="0">
                <a:solidFill>
                  <a:srgbClr val="002060"/>
                </a:solidFill>
              </a:rPr>
              <a:t>)</a:t>
            </a:r>
          </a:p>
          <a:p>
            <a:pPr lvl="1"/>
            <a:r>
              <a:rPr lang="en-US" sz="2900" b="1" dirty="0">
                <a:solidFill>
                  <a:srgbClr val="002060"/>
                </a:solidFill>
              </a:rPr>
              <a:t>Assume voluntary contribution by river stakeholders to cover ODS Maintenance Agreements (FY19-$65K, FY20-$130K, FY21-$130K</a:t>
            </a:r>
            <a:r>
              <a:rPr lang="en-US" sz="2900" b="1" dirty="0" smtClean="0">
                <a:solidFill>
                  <a:srgbClr val="002060"/>
                </a:solidFill>
              </a:rPr>
              <a:t>) and website maintenance of $25K in FY19-FY22</a:t>
            </a:r>
            <a:endParaRPr lang="en-US" sz="2900" b="1" dirty="0">
              <a:solidFill>
                <a:srgbClr val="002060"/>
              </a:solidFill>
            </a:endParaRPr>
          </a:p>
          <a:p>
            <a:pPr lvl="1"/>
            <a:r>
              <a:rPr lang="en-US" sz="2900" b="1" dirty="0">
                <a:solidFill>
                  <a:srgbClr val="002060"/>
                </a:solidFill>
              </a:rPr>
              <a:t>Assume WV type 604b project funding </a:t>
            </a:r>
            <a:r>
              <a:rPr lang="en-US" sz="2900" b="1" dirty="0" smtClean="0">
                <a:solidFill>
                  <a:srgbClr val="002060"/>
                </a:solidFill>
              </a:rPr>
              <a:t>for years FY19-FY22-nets </a:t>
            </a:r>
            <a:r>
              <a:rPr lang="en-US" sz="2900" b="1" dirty="0">
                <a:solidFill>
                  <a:srgbClr val="002060"/>
                </a:solidFill>
              </a:rPr>
              <a:t>$35K</a:t>
            </a:r>
          </a:p>
          <a:p>
            <a:pPr lvl="1"/>
            <a:r>
              <a:rPr lang="en-US" sz="2900" b="1" dirty="0">
                <a:solidFill>
                  <a:srgbClr val="002060"/>
                </a:solidFill>
              </a:rPr>
              <a:t>Assume SRF set aside annual </a:t>
            </a:r>
            <a:r>
              <a:rPr lang="en-US" sz="2900" b="1" dirty="0" smtClean="0">
                <a:solidFill>
                  <a:srgbClr val="002060"/>
                </a:solidFill>
              </a:rPr>
              <a:t>funding in FY21 and FY22 </a:t>
            </a:r>
            <a:r>
              <a:rPr lang="en-US" sz="2900" b="1" dirty="0">
                <a:solidFill>
                  <a:srgbClr val="002060"/>
                </a:solidFill>
              </a:rPr>
              <a:t>of </a:t>
            </a:r>
            <a:r>
              <a:rPr lang="en-US" sz="2900" b="1" dirty="0" smtClean="0">
                <a:solidFill>
                  <a:srgbClr val="002060"/>
                </a:solidFill>
              </a:rPr>
              <a:t>$50K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389" y="152400"/>
            <a:ext cx="685799" cy="58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6A80-7F85-4681-8052-9B066A2AFC61}" type="datetime8">
              <a:rPr lang="en-US" smtClean="0"/>
              <a:pPr/>
              <a:t>6/2/2017 7:59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7749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066799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Potential Future Programs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229600" cy="4876800"/>
          </a:xfrm>
        </p:spPr>
        <p:txBody>
          <a:bodyPr>
            <a:normAutofit/>
          </a:bodyPr>
          <a:lstStyle/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/>
                </a:solidFill>
              </a:rPr>
              <a:t>Goal is to help identify possible funding opportunities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/>
                </a:solidFill>
              </a:rPr>
              <a:t>Staff identified high priority unfunded programs 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/>
                </a:solidFill>
              </a:rPr>
              <a:t>Staff prioritized list based upon anticipated funding opportunities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/>
                </a:solidFill>
              </a:rPr>
              <a:t>Past Committee input also considered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914399" cy="7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6FC93-DCF6-4463-BBB5-6FE78B26A0C1}" type="datetime8">
              <a:rPr lang="en-US" smtClean="0"/>
              <a:pPr/>
              <a:t>6/2/2017 7:59 AM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906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Potential Future Programs</a:t>
            </a:r>
            <a:endParaRPr 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65574055"/>
              </p:ext>
            </p:extLst>
          </p:nvPr>
        </p:nvGraphicFramePr>
        <p:xfrm>
          <a:off x="228600" y="762000"/>
          <a:ext cx="8763000" cy="6021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2000"/>
                <a:gridCol w="1320800"/>
                <a:gridCol w="1600200"/>
              </a:tblGrid>
              <a:tr h="64186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Program/Activity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Estimated Capital Cost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Estimated Annual O&amp;M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16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Spill Monitoring, Detection &amp; Response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(ODS)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        Replace  system with 12 CMS Units, 4 GCMS Units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         Equipment and website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maintenance</a:t>
                      </a: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$ 1.5M 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en-US" sz="18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$175K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05126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HAB Monitoring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&amp; Response  (20 Units at $100K ea)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$600K - $900K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418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National Rivers &amp; Streams Assessment (96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sampling events)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$500K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2-yr study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8073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Update Dioxin &amp; PCBs Monitoring Data (5 sites, 2 rounds)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$75K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(1 study)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05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Update Bacteria Monitoring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Data (5 longitudinal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surveys 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$160K (new mobile lab)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$140K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86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Update Emerging Contaminants Baseline Study (all)</a:t>
                      </a:r>
                    </a:p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           PFOS/PFOA Only (EPA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In-kind analyses)</a:t>
                      </a:r>
                      <a:endParaRPr lang="en-US" sz="18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$300K (1 study)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$3,000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05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Data Management Capabilities (enhanced GIS &amp; Aquarius) 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$100K*</a:t>
                      </a:r>
                    </a:p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$20K annual licenses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6053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Mercury Study (atmospheric deposition impacts study) </a:t>
                      </a:r>
                    </a:p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            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Unknown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$250K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2-yr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 study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8000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337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Potential Future Programs</a:t>
            </a:r>
            <a:endParaRPr 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88908508"/>
              </p:ext>
            </p:extLst>
          </p:nvPr>
        </p:nvGraphicFramePr>
        <p:xfrm>
          <a:off x="457200" y="917471"/>
          <a:ext cx="8229600" cy="5964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1219200"/>
                <a:gridCol w="1371600"/>
              </a:tblGrid>
              <a:tr h="86376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Program/Activity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Estimated Capital Cost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Estimated Annual O&amp;M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9168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Enhance Biological Pool Surveys  (4 pools, enhanced chemistry)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$250K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91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Add DRP &amp; Alkalinity to Bimonthly &amp; Nutrients Monitoring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$14,400/yr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567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Expand Bimonthly/Clean Metals Monitoring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$350K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06905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Remote Sensing Applications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$50K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567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Continuation of Water Resources Initiative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$90K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5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Review Fish Consumption Rate Assumptions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$200K 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(1 study)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567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Conduct Mussel Surveys &amp; Develop Multi-metric Index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$25K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$75 - $100K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6654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Upgrade Mobile Lab &amp; Additional Capabilities</a:t>
                      </a:r>
                    </a:p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(New mobile lab, VOCs, semi-volatiles, </a:t>
                      </a:r>
                      <a:r>
                        <a:rPr lang="en-US" sz="1800" b="1" dirty="0" err="1" smtClean="0">
                          <a:solidFill>
                            <a:schemeClr val="tx2"/>
                          </a:solidFill>
                        </a:rPr>
                        <a:t>hydrolab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$400K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5671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Public Outreach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$100K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2"/>
                          </a:solidFill>
                        </a:rPr>
                        <a:t>$200K</a:t>
                      </a:r>
                      <a:endParaRPr lang="en-US" sz="18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3" y="152401"/>
            <a:ext cx="800098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ADC0-C94A-4948-BC1E-4D92E467979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692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5551</TotalTime>
  <Words>927</Words>
  <Application>Microsoft Office PowerPoint</Application>
  <PresentationFormat>On-screen Show (4:3)</PresentationFormat>
  <Paragraphs>292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2_Office Theme</vt:lpstr>
      <vt:lpstr>ORSANCO </vt:lpstr>
      <vt:lpstr>Slide 2</vt:lpstr>
      <vt:lpstr>Five Year Incremental Reductions Developed for Revenue &amp; Expenditure Forecasted Gap</vt:lpstr>
      <vt:lpstr> Moderate Reduction Scenario  </vt:lpstr>
      <vt:lpstr> Moderate Reduction Scenario  </vt:lpstr>
      <vt:lpstr>Potential Future Programs</vt:lpstr>
      <vt:lpstr>Potential Future Programs</vt:lpstr>
      <vt:lpstr>Potential Future Programs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Five-Year Core Budget Projection</dc:title>
  <dc:creator>dbailey</dc:creator>
  <cp:lastModifiedBy>Jason Heath</cp:lastModifiedBy>
  <cp:revision>671</cp:revision>
  <cp:lastPrinted>2017-04-03T20:52:51Z</cp:lastPrinted>
  <dcterms:created xsi:type="dcterms:W3CDTF">2015-12-17T20:12:59Z</dcterms:created>
  <dcterms:modified xsi:type="dcterms:W3CDTF">2017-06-02T12:04:34Z</dcterms:modified>
</cp:coreProperties>
</file>